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</p:sldMasterIdLst>
  <p:notesMasterIdLst>
    <p:notesMasterId r:id="rId12"/>
  </p:notesMasterIdLst>
  <p:sldIdLst>
    <p:sldId id="4449" r:id="rId2"/>
    <p:sldId id="4450" r:id="rId3"/>
    <p:sldId id="4451" r:id="rId4"/>
    <p:sldId id="4454" r:id="rId5"/>
    <p:sldId id="4457" r:id="rId6"/>
    <p:sldId id="4455" r:id="rId7"/>
    <p:sldId id="4460" r:id="rId8"/>
    <p:sldId id="4461" r:id="rId9"/>
    <p:sldId id="4458" r:id="rId10"/>
    <p:sldId id="76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vité" initials="I" lastIdx="6" clrIdx="0">
    <p:extLst>
      <p:ext uri="{19B8F6BF-5375-455C-9EA6-DF929625EA0E}">
        <p15:presenceInfo xmlns:p15="http://schemas.microsoft.com/office/powerpoint/2012/main" userId="Invité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E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170" autoAdjust="0"/>
  </p:normalViewPr>
  <p:slideViewPr>
    <p:cSldViewPr>
      <p:cViewPr varScale="1">
        <p:scale>
          <a:sx n="59" d="100"/>
          <a:sy n="59" d="100"/>
        </p:scale>
        <p:origin x="9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45297-8739-4F12-A1A9-933716EB0ABA}" type="doc">
      <dgm:prSet loTypeId="urn:microsoft.com/office/officeart/2018/layout/CircleProcess" loCatId="simpleprocesssa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EE4434-9AB0-49A3-BDD7-5357474CCA74}">
      <dgm:prSet custT="1"/>
      <dgm:spPr/>
      <dgm:t>
        <a:bodyPr/>
        <a:lstStyle/>
        <a:p>
          <a:r>
            <a:rPr lang="fr-FR" sz="2800" b="1" dirty="0">
              <a:solidFill>
                <a:schemeClr val="bg1"/>
              </a:solidFill>
            </a:rPr>
            <a:t>Normes sociales </a:t>
          </a:r>
          <a:r>
            <a:rPr lang="fr-FR" sz="2800" dirty="0">
              <a:solidFill>
                <a:schemeClr val="bg1"/>
              </a:solidFill>
            </a:rPr>
            <a:t>limitant l’accès des femmes au leadership </a:t>
          </a:r>
          <a:endParaRPr lang="en-US" sz="2800" dirty="0">
            <a:solidFill>
              <a:schemeClr val="bg1"/>
            </a:solidFill>
          </a:endParaRPr>
        </a:p>
      </dgm:t>
    </dgm:pt>
    <dgm:pt modelId="{B61EE84D-6C07-4ED2-883A-E1D3946CA0AA}" type="parTrans" cxnId="{1D47D8B3-07AD-4690-B0DA-23903E721F00}">
      <dgm:prSet/>
      <dgm:spPr/>
      <dgm:t>
        <a:bodyPr/>
        <a:lstStyle/>
        <a:p>
          <a:endParaRPr lang="en-US"/>
        </a:p>
      </dgm:t>
    </dgm:pt>
    <dgm:pt modelId="{A688D125-264B-4063-8E45-BB296F4BCDD9}" type="sibTrans" cxnId="{1D47D8B3-07AD-4690-B0DA-23903E721F00}">
      <dgm:prSet/>
      <dgm:spPr/>
      <dgm:t>
        <a:bodyPr/>
        <a:lstStyle/>
        <a:p>
          <a:endParaRPr lang="en-US"/>
        </a:p>
      </dgm:t>
    </dgm:pt>
    <dgm:pt modelId="{6E1D0168-2ABD-4000-ABBB-C9C70E22E263}">
      <dgm:prSet custT="1"/>
      <dgm:spPr/>
      <dgm:t>
        <a:bodyPr/>
        <a:lstStyle/>
        <a:p>
          <a:r>
            <a:rPr lang="fr-FR" sz="2800" b="1" dirty="0">
              <a:solidFill>
                <a:schemeClr val="bg1"/>
              </a:solidFill>
            </a:rPr>
            <a:t>Inégalités d’accès </a:t>
          </a:r>
          <a:r>
            <a:rPr lang="fr-FR" sz="2800" dirty="0">
              <a:solidFill>
                <a:schemeClr val="bg1"/>
              </a:solidFill>
            </a:rPr>
            <a:t>aux ressources politiques et économiques </a:t>
          </a:r>
          <a:endParaRPr lang="en-US" sz="2800" dirty="0">
            <a:solidFill>
              <a:schemeClr val="bg1"/>
            </a:solidFill>
          </a:endParaRPr>
        </a:p>
      </dgm:t>
    </dgm:pt>
    <dgm:pt modelId="{C24E90A1-B650-456D-8252-C8DAF1BE6C7F}" type="parTrans" cxnId="{CE462803-B8BA-406C-B44D-35EC5CE8CA2B}">
      <dgm:prSet/>
      <dgm:spPr/>
      <dgm:t>
        <a:bodyPr/>
        <a:lstStyle/>
        <a:p>
          <a:endParaRPr lang="en-US"/>
        </a:p>
      </dgm:t>
    </dgm:pt>
    <dgm:pt modelId="{E33A20E1-C33A-443F-9341-356FD0FE5AA2}" type="sibTrans" cxnId="{CE462803-B8BA-406C-B44D-35EC5CE8CA2B}">
      <dgm:prSet/>
      <dgm:spPr/>
      <dgm:t>
        <a:bodyPr/>
        <a:lstStyle/>
        <a:p>
          <a:endParaRPr lang="en-US"/>
        </a:p>
      </dgm:t>
    </dgm:pt>
    <dgm:pt modelId="{BE8D432B-5F19-4A70-B65E-5040BC7E550F}">
      <dgm:prSet custT="1"/>
      <dgm:spPr/>
      <dgm:t>
        <a:bodyPr/>
        <a:lstStyle/>
        <a:p>
          <a:r>
            <a:rPr lang="fr-FR" sz="2800" b="1" dirty="0">
              <a:solidFill>
                <a:schemeClr val="bg1"/>
              </a:solidFill>
            </a:rPr>
            <a:t>Violences faites aux femmes en politiques et lors des élections</a:t>
          </a:r>
          <a:r>
            <a:rPr lang="fr-FR" sz="2000" b="1" dirty="0"/>
            <a:t>.  </a:t>
          </a:r>
          <a:endParaRPr lang="en-US" sz="2000" b="1" dirty="0"/>
        </a:p>
      </dgm:t>
    </dgm:pt>
    <dgm:pt modelId="{34CE9CA6-7811-4770-B021-E8F291C67137}" type="parTrans" cxnId="{72D8BB09-67D2-4882-B8AB-73E80592885E}">
      <dgm:prSet/>
      <dgm:spPr/>
      <dgm:t>
        <a:bodyPr/>
        <a:lstStyle/>
        <a:p>
          <a:endParaRPr lang="en-US"/>
        </a:p>
      </dgm:t>
    </dgm:pt>
    <dgm:pt modelId="{4D6568BD-15EE-4BD1-A337-4B69A41FFBA3}" type="sibTrans" cxnId="{72D8BB09-67D2-4882-B8AB-73E80592885E}">
      <dgm:prSet/>
      <dgm:spPr/>
      <dgm:t>
        <a:bodyPr/>
        <a:lstStyle/>
        <a:p>
          <a:endParaRPr lang="en-US"/>
        </a:p>
      </dgm:t>
    </dgm:pt>
    <dgm:pt modelId="{E1C78581-6E19-4D38-B24B-CC224FB0A281}" type="pres">
      <dgm:prSet presAssocID="{63945297-8739-4F12-A1A9-933716EB0AB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FEC42AC-9316-4EBD-B93F-4D1F14F1A575}" type="pres">
      <dgm:prSet presAssocID="{BE8D432B-5F19-4A70-B65E-5040BC7E550F}" presName="Accent3" presStyleCnt="0"/>
      <dgm:spPr/>
    </dgm:pt>
    <dgm:pt modelId="{87E9BDC9-A405-4384-9E0B-89D1DF4E1324}" type="pres">
      <dgm:prSet presAssocID="{BE8D432B-5F19-4A70-B65E-5040BC7E550F}" presName="Accent" presStyleLbl="node1" presStyleIdx="0" presStyleCnt="6"/>
      <dgm:spPr/>
    </dgm:pt>
    <dgm:pt modelId="{8231BB2D-0C7C-442A-AD6D-D87E06235AEA}" type="pres">
      <dgm:prSet presAssocID="{BE8D432B-5F19-4A70-B65E-5040BC7E550F}" presName="ParentBackground3" presStyleCnt="0"/>
      <dgm:spPr/>
    </dgm:pt>
    <dgm:pt modelId="{34C90C42-8572-4609-A9BE-572CA5059D0D}" type="pres">
      <dgm:prSet presAssocID="{BE8D432B-5F19-4A70-B65E-5040BC7E550F}" presName="ParentBackground" presStyleLbl="node1" presStyleIdx="1" presStyleCnt="6"/>
      <dgm:spPr/>
    </dgm:pt>
    <dgm:pt modelId="{9488D90C-4DC0-48F9-B37C-A491C025D324}" type="pres">
      <dgm:prSet presAssocID="{BE8D432B-5F19-4A70-B65E-5040BC7E550F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F7EB8B0E-A86C-4C22-97B0-1432E416253A}" type="pres">
      <dgm:prSet presAssocID="{6E1D0168-2ABD-4000-ABBB-C9C70E22E263}" presName="Accent2" presStyleCnt="0"/>
      <dgm:spPr/>
    </dgm:pt>
    <dgm:pt modelId="{5D8FA4FB-2482-4E97-894E-A875DDCF2D74}" type="pres">
      <dgm:prSet presAssocID="{6E1D0168-2ABD-4000-ABBB-C9C70E22E263}" presName="Accent" presStyleLbl="node1" presStyleIdx="2" presStyleCnt="6"/>
      <dgm:spPr/>
    </dgm:pt>
    <dgm:pt modelId="{16203F62-298E-480A-B6B7-33971FEE0627}" type="pres">
      <dgm:prSet presAssocID="{6E1D0168-2ABD-4000-ABBB-C9C70E22E263}" presName="ParentBackground2" presStyleCnt="0"/>
      <dgm:spPr/>
    </dgm:pt>
    <dgm:pt modelId="{A1995FE5-3AA3-4C3C-B2BF-028686BEC95D}" type="pres">
      <dgm:prSet presAssocID="{6E1D0168-2ABD-4000-ABBB-C9C70E22E263}" presName="ParentBackground" presStyleLbl="node1" presStyleIdx="3" presStyleCnt="6"/>
      <dgm:spPr/>
    </dgm:pt>
    <dgm:pt modelId="{8A20341E-0EE2-4CD7-852B-F1F1C16150C4}" type="pres">
      <dgm:prSet presAssocID="{6E1D0168-2ABD-4000-ABBB-C9C70E22E263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2F7BC75A-9A85-4B9E-99E2-F01D9AC7A43A}" type="pres">
      <dgm:prSet presAssocID="{F1EE4434-9AB0-49A3-BDD7-5357474CCA74}" presName="Accent1" presStyleCnt="0"/>
      <dgm:spPr/>
    </dgm:pt>
    <dgm:pt modelId="{11DEC5E5-14E4-4B7A-89AB-52C31E99F171}" type="pres">
      <dgm:prSet presAssocID="{F1EE4434-9AB0-49A3-BDD7-5357474CCA74}" presName="Accent" presStyleLbl="node1" presStyleIdx="4" presStyleCnt="6"/>
      <dgm:spPr/>
    </dgm:pt>
    <dgm:pt modelId="{8D09F224-408D-4DF4-AE54-5E095C9D43E1}" type="pres">
      <dgm:prSet presAssocID="{F1EE4434-9AB0-49A3-BDD7-5357474CCA74}" presName="ParentBackground1" presStyleCnt="0"/>
      <dgm:spPr/>
    </dgm:pt>
    <dgm:pt modelId="{2369E3C6-3EA8-4153-A37E-B6C3DB5D498C}" type="pres">
      <dgm:prSet presAssocID="{F1EE4434-9AB0-49A3-BDD7-5357474CCA74}" presName="ParentBackground" presStyleLbl="node1" presStyleIdx="5" presStyleCnt="6"/>
      <dgm:spPr/>
    </dgm:pt>
    <dgm:pt modelId="{FF6B6210-E102-4F2E-A85C-A4D8DFB20A4B}" type="pres">
      <dgm:prSet presAssocID="{F1EE4434-9AB0-49A3-BDD7-5357474CCA74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E462803-B8BA-406C-B44D-35EC5CE8CA2B}" srcId="{63945297-8739-4F12-A1A9-933716EB0ABA}" destId="{6E1D0168-2ABD-4000-ABBB-C9C70E22E263}" srcOrd="1" destOrd="0" parTransId="{C24E90A1-B650-456D-8252-C8DAF1BE6C7F}" sibTransId="{E33A20E1-C33A-443F-9341-356FD0FE5AA2}"/>
    <dgm:cxn modelId="{72D8BB09-67D2-4882-B8AB-73E80592885E}" srcId="{63945297-8739-4F12-A1A9-933716EB0ABA}" destId="{BE8D432B-5F19-4A70-B65E-5040BC7E550F}" srcOrd="2" destOrd="0" parTransId="{34CE9CA6-7811-4770-B021-E8F291C67137}" sibTransId="{4D6568BD-15EE-4BD1-A337-4B69A41FFBA3}"/>
    <dgm:cxn modelId="{BCD51917-9106-40CA-93C3-4224E8C77166}" type="presOf" srcId="{F1EE4434-9AB0-49A3-BDD7-5357474CCA74}" destId="{FF6B6210-E102-4F2E-A85C-A4D8DFB20A4B}" srcOrd="1" destOrd="0" presId="urn:microsoft.com/office/officeart/2018/layout/CircleProcess"/>
    <dgm:cxn modelId="{8554121C-B3CC-4881-ADC3-6F89CC99BDBB}" type="presOf" srcId="{6E1D0168-2ABD-4000-ABBB-C9C70E22E263}" destId="{8A20341E-0EE2-4CD7-852B-F1F1C16150C4}" srcOrd="1" destOrd="0" presId="urn:microsoft.com/office/officeart/2018/layout/CircleProcess"/>
    <dgm:cxn modelId="{16D44050-D595-4B08-988D-7CA1AD674C4A}" type="presOf" srcId="{6E1D0168-2ABD-4000-ABBB-C9C70E22E263}" destId="{A1995FE5-3AA3-4C3C-B2BF-028686BEC95D}" srcOrd="0" destOrd="0" presId="urn:microsoft.com/office/officeart/2018/layout/CircleProcess"/>
    <dgm:cxn modelId="{88F215A3-7BD1-4C56-B877-7708554BE21D}" type="presOf" srcId="{BE8D432B-5F19-4A70-B65E-5040BC7E550F}" destId="{9488D90C-4DC0-48F9-B37C-A491C025D324}" srcOrd="1" destOrd="0" presId="urn:microsoft.com/office/officeart/2018/layout/CircleProcess"/>
    <dgm:cxn modelId="{415985A8-983F-420C-940F-2FD674CD25AF}" type="presOf" srcId="{63945297-8739-4F12-A1A9-933716EB0ABA}" destId="{E1C78581-6E19-4D38-B24B-CC224FB0A281}" srcOrd="0" destOrd="0" presId="urn:microsoft.com/office/officeart/2018/layout/CircleProcess"/>
    <dgm:cxn modelId="{1D47D8B3-07AD-4690-B0DA-23903E721F00}" srcId="{63945297-8739-4F12-A1A9-933716EB0ABA}" destId="{F1EE4434-9AB0-49A3-BDD7-5357474CCA74}" srcOrd="0" destOrd="0" parTransId="{B61EE84D-6C07-4ED2-883A-E1D3946CA0AA}" sibTransId="{A688D125-264B-4063-8E45-BB296F4BCDD9}"/>
    <dgm:cxn modelId="{B09742B7-AC1A-442E-8A54-CF60D076D3EA}" type="presOf" srcId="{BE8D432B-5F19-4A70-B65E-5040BC7E550F}" destId="{34C90C42-8572-4609-A9BE-572CA5059D0D}" srcOrd="0" destOrd="0" presId="urn:microsoft.com/office/officeart/2018/layout/CircleProcess"/>
    <dgm:cxn modelId="{331618CA-68BB-4D3C-BA12-78621D73F76F}" type="presOf" srcId="{F1EE4434-9AB0-49A3-BDD7-5357474CCA74}" destId="{2369E3C6-3EA8-4153-A37E-B6C3DB5D498C}" srcOrd="0" destOrd="0" presId="urn:microsoft.com/office/officeart/2018/layout/CircleProcess"/>
    <dgm:cxn modelId="{8B5E9FFF-AC0E-4C38-86AD-ABF9DBB7CC55}" type="presParOf" srcId="{E1C78581-6E19-4D38-B24B-CC224FB0A281}" destId="{9FEC42AC-9316-4EBD-B93F-4D1F14F1A575}" srcOrd="0" destOrd="0" presId="urn:microsoft.com/office/officeart/2018/layout/CircleProcess"/>
    <dgm:cxn modelId="{8E458310-2F9C-4D3C-8504-718AB9455A3D}" type="presParOf" srcId="{9FEC42AC-9316-4EBD-B93F-4D1F14F1A575}" destId="{87E9BDC9-A405-4384-9E0B-89D1DF4E1324}" srcOrd="0" destOrd="0" presId="urn:microsoft.com/office/officeart/2018/layout/CircleProcess"/>
    <dgm:cxn modelId="{88EE9156-3A6E-42D3-AB3C-3A718ED0DAC0}" type="presParOf" srcId="{E1C78581-6E19-4D38-B24B-CC224FB0A281}" destId="{8231BB2D-0C7C-442A-AD6D-D87E06235AEA}" srcOrd="1" destOrd="0" presId="urn:microsoft.com/office/officeart/2018/layout/CircleProcess"/>
    <dgm:cxn modelId="{77DA44EE-B599-4680-8835-0F80D17C6C00}" type="presParOf" srcId="{8231BB2D-0C7C-442A-AD6D-D87E06235AEA}" destId="{34C90C42-8572-4609-A9BE-572CA5059D0D}" srcOrd="0" destOrd="0" presId="urn:microsoft.com/office/officeart/2018/layout/CircleProcess"/>
    <dgm:cxn modelId="{1704FC3B-4A3C-41FC-A842-F71A7C3F6DBC}" type="presParOf" srcId="{E1C78581-6E19-4D38-B24B-CC224FB0A281}" destId="{9488D90C-4DC0-48F9-B37C-A491C025D324}" srcOrd="2" destOrd="0" presId="urn:microsoft.com/office/officeart/2018/layout/CircleProcess"/>
    <dgm:cxn modelId="{DBFEBBCD-00E2-4AD6-9AC8-592F0E696335}" type="presParOf" srcId="{E1C78581-6E19-4D38-B24B-CC224FB0A281}" destId="{F7EB8B0E-A86C-4C22-97B0-1432E416253A}" srcOrd="3" destOrd="0" presId="urn:microsoft.com/office/officeart/2018/layout/CircleProcess"/>
    <dgm:cxn modelId="{EE077593-C1B7-4D97-A597-C39E1F442614}" type="presParOf" srcId="{F7EB8B0E-A86C-4C22-97B0-1432E416253A}" destId="{5D8FA4FB-2482-4E97-894E-A875DDCF2D74}" srcOrd="0" destOrd="0" presId="urn:microsoft.com/office/officeart/2018/layout/CircleProcess"/>
    <dgm:cxn modelId="{D23E64E4-9C3E-4485-95F9-5758CC5ACF0C}" type="presParOf" srcId="{E1C78581-6E19-4D38-B24B-CC224FB0A281}" destId="{16203F62-298E-480A-B6B7-33971FEE0627}" srcOrd="4" destOrd="0" presId="urn:microsoft.com/office/officeart/2018/layout/CircleProcess"/>
    <dgm:cxn modelId="{C2EF3D8C-AAB9-4378-885E-C679B06ED849}" type="presParOf" srcId="{16203F62-298E-480A-B6B7-33971FEE0627}" destId="{A1995FE5-3AA3-4C3C-B2BF-028686BEC95D}" srcOrd="0" destOrd="0" presId="urn:microsoft.com/office/officeart/2018/layout/CircleProcess"/>
    <dgm:cxn modelId="{872826EE-75DD-4556-B82F-41A985C38C8F}" type="presParOf" srcId="{E1C78581-6E19-4D38-B24B-CC224FB0A281}" destId="{8A20341E-0EE2-4CD7-852B-F1F1C16150C4}" srcOrd="5" destOrd="0" presId="urn:microsoft.com/office/officeart/2018/layout/CircleProcess"/>
    <dgm:cxn modelId="{33671A0C-1977-4E74-87FE-FF8A5BACA49D}" type="presParOf" srcId="{E1C78581-6E19-4D38-B24B-CC224FB0A281}" destId="{2F7BC75A-9A85-4B9E-99E2-F01D9AC7A43A}" srcOrd="6" destOrd="0" presId="urn:microsoft.com/office/officeart/2018/layout/CircleProcess"/>
    <dgm:cxn modelId="{89062777-7D73-4ADD-8E47-322BB7016669}" type="presParOf" srcId="{2F7BC75A-9A85-4B9E-99E2-F01D9AC7A43A}" destId="{11DEC5E5-14E4-4B7A-89AB-52C31E99F171}" srcOrd="0" destOrd="0" presId="urn:microsoft.com/office/officeart/2018/layout/CircleProcess"/>
    <dgm:cxn modelId="{D75E91ED-F551-488D-BB9B-6266B0F2E1DC}" type="presParOf" srcId="{E1C78581-6E19-4D38-B24B-CC224FB0A281}" destId="{8D09F224-408D-4DF4-AE54-5E095C9D43E1}" srcOrd="7" destOrd="0" presId="urn:microsoft.com/office/officeart/2018/layout/CircleProcess"/>
    <dgm:cxn modelId="{CB725A8B-B61B-4EBE-957B-C1704C06AF80}" type="presParOf" srcId="{8D09F224-408D-4DF4-AE54-5E095C9D43E1}" destId="{2369E3C6-3EA8-4153-A37E-B6C3DB5D498C}" srcOrd="0" destOrd="0" presId="urn:microsoft.com/office/officeart/2018/layout/CircleProcess"/>
    <dgm:cxn modelId="{790DEB82-47DA-4ECA-8380-780F5E69D5E9}" type="presParOf" srcId="{E1C78581-6E19-4D38-B24B-CC224FB0A281}" destId="{FF6B6210-E102-4F2E-A85C-A4D8DFB20A4B}" srcOrd="8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9BDC9-A405-4384-9E0B-89D1DF4E1324}">
      <dsp:nvSpPr>
        <dsp:cNvPr id="0" name=""/>
        <dsp:cNvSpPr/>
      </dsp:nvSpPr>
      <dsp:spPr>
        <a:xfrm>
          <a:off x="8379376" y="1421305"/>
          <a:ext cx="3682698" cy="36833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90C42-8572-4609-A9BE-572CA5059D0D}">
      <dsp:nvSpPr>
        <dsp:cNvPr id="0" name=""/>
        <dsp:cNvSpPr/>
      </dsp:nvSpPr>
      <dsp:spPr>
        <a:xfrm>
          <a:off x="8501653" y="1544106"/>
          <a:ext cx="3438144" cy="3437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bg1"/>
              </a:solidFill>
            </a:rPr>
            <a:t>Violences faites aux femmes en politiques et lors des élections</a:t>
          </a:r>
          <a:r>
            <a:rPr lang="fr-FR" sz="2000" b="1" kern="1200" dirty="0"/>
            <a:t>.  </a:t>
          </a:r>
          <a:endParaRPr lang="en-US" sz="2000" b="1" kern="1200" dirty="0"/>
        </a:p>
      </dsp:txBody>
      <dsp:txXfrm>
        <a:off x="8993159" y="2035309"/>
        <a:ext cx="2455132" cy="2455371"/>
      </dsp:txXfrm>
    </dsp:sp>
    <dsp:sp modelId="{5D8FA4FB-2482-4E97-894E-A875DDCF2D74}">
      <dsp:nvSpPr>
        <dsp:cNvPr id="0" name=""/>
        <dsp:cNvSpPr/>
      </dsp:nvSpPr>
      <dsp:spPr>
        <a:xfrm rot="2700000">
          <a:off x="4577637" y="1425758"/>
          <a:ext cx="3673828" cy="367382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95FE5-3AA3-4C3C-B2BF-028686BEC95D}">
      <dsp:nvSpPr>
        <dsp:cNvPr id="0" name=""/>
        <dsp:cNvSpPr/>
      </dsp:nvSpPr>
      <dsp:spPr>
        <a:xfrm>
          <a:off x="4695479" y="1544106"/>
          <a:ext cx="3438144" cy="3437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bg1"/>
              </a:solidFill>
            </a:rPr>
            <a:t>Inégalités d’accès </a:t>
          </a:r>
          <a:r>
            <a:rPr lang="fr-FR" sz="2800" kern="1200" dirty="0">
              <a:solidFill>
                <a:schemeClr val="bg1"/>
              </a:solidFill>
            </a:rPr>
            <a:t>aux ressources politiques et économiques 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5186985" y="2035309"/>
        <a:ext cx="2455132" cy="2455371"/>
      </dsp:txXfrm>
    </dsp:sp>
    <dsp:sp modelId="{11DEC5E5-14E4-4B7A-89AB-52C31E99F171}">
      <dsp:nvSpPr>
        <dsp:cNvPr id="0" name=""/>
        <dsp:cNvSpPr/>
      </dsp:nvSpPr>
      <dsp:spPr>
        <a:xfrm rot="2700000">
          <a:off x="771462" y="1425758"/>
          <a:ext cx="3673828" cy="367382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9E3C6-3EA8-4153-A37E-B6C3DB5D498C}">
      <dsp:nvSpPr>
        <dsp:cNvPr id="0" name=""/>
        <dsp:cNvSpPr/>
      </dsp:nvSpPr>
      <dsp:spPr>
        <a:xfrm>
          <a:off x="889304" y="1544106"/>
          <a:ext cx="3438144" cy="3437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bg1"/>
              </a:solidFill>
            </a:rPr>
            <a:t>Normes sociales </a:t>
          </a:r>
          <a:r>
            <a:rPr lang="fr-FR" sz="2800" kern="1200" dirty="0">
              <a:solidFill>
                <a:schemeClr val="bg1"/>
              </a:solidFill>
            </a:rPr>
            <a:t>limitant l’accès des femmes au leadership 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1380810" y="2035309"/>
        <a:ext cx="2455132" cy="2455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1F1F9-A7C3-44B4-B1E3-02C4FEAEF1EE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53404-750C-4CC2-B9F2-19CAA326B0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85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3404-750C-4CC2-B9F2-19CAA326B00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958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0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3404-750C-4CC2-B9F2-19CAA326B00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09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3404-750C-4CC2-B9F2-19CAA326B00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03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r-F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51C2B-39AE-4FCA-BC25-699E115AA1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3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E6CB7-1258-9371-28E4-D7B6C4504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FBB168-D81A-E1A5-8074-CC7E64341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D061BE-B276-A45E-21F9-7873B80AE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E22B9-82BC-F648-410C-25D6900FCD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3404-750C-4CC2-B9F2-19CAA326B00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317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3404-750C-4CC2-B9F2-19CAA326B00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312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C851F-88A6-F3C2-8C0B-F19EE6DD2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856EDE-382B-14E9-7CA7-DE9ABED623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65E284-6A3D-1054-59E4-79DCFFE6F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8D63B-C21D-5A01-BEA3-0C17C97063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3404-750C-4CC2-B9F2-19CAA326B00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571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3404-750C-4CC2-B9F2-19CAA326B00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91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3404-750C-4CC2-B9F2-19CAA326B00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38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38C8B-5472-874C-A1CB-F87E6F08B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222B5F-06CC-3444-832A-79A5D4ABB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B9F4C0-9B1E-4847-B7D8-793D3F58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3F-AD78-4F06-B703-1A5C5C0F959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85CC27-4F10-7544-A506-ABA52989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3097DE-31D6-5948-BA21-4D639814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DA0E-A372-4B53-B363-950D85CB71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66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6245BB-08DC-7A4B-9388-3F50A18FB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D2BE95-6529-8A43-A21F-4DC1B4EE7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1070C0-37A1-B64C-9B94-B51F021C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3F-AD78-4F06-B703-1A5C5C0F959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DFB4DE-84CB-1A4C-875C-B8213E9C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308BCB-4DFF-1847-9179-0DD3C1B2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DA0E-A372-4B53-B363-950D85CB71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43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C53A2D-9AA0-FA43-BD9C-4F6BFFFDE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069B16-8B23-EC4E-9720-7C541A96B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00C133-C931-0A49-9AB0-20BBBD3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3F-AD78-4F06-B703-1A5C5C0F959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859127-4074-F34B-830F-7D880285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10040C-E137-2549-A7FE-CD1CC2E9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DA0E-A372-4B53-B363-950D85CB71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092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284385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C4EE2E-C768-8142-A665-8BD5B3F5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91F9EE-6602-4F4C-9D8F-2320C9446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EBFCDF-DDD9-D649-8106-235C0878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3F-AD78-4F06-B703-1A5C5C0F959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4E0EEB-90B5-354B-ADF9-488B3B20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56460E-BF15-DB49-A9FF-D25B8A51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DA0E-A372-4B53-B363-950D85CB71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60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63520-D2B2-A744-AF8F-9E0E4036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9E9C1-FCAF-4A46-920E-CA91C55FC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1E1713-DCD7-0240-88A5-E95ACD88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3F-AD78-4F06-B703-1A5C5C0F959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36561E-C19D-7340-84EF-E7898FCA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0B73FF-6AD8-6141-A09D-E8285432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DA0E-A372-4B53-B363-950D85CB71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38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E447B-FF8D-3D44-92E1-624AB069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3ECBAA-DC4D-DE45-87F7-A2A4B1DD3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2A3359-1A40-D147-9FAF-E48EACC80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0074A4-4170-754F-8F7D-16A8D1F8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3F-AD78-4F06-B703-1A5C5C0F959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E4534C-2A43-DF43-AAD0-E8F37712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05C03A-045A-EE48-97A1-990F2C95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DA0E-A372-4B53-B363-950D85CB71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58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97C8E6-122D-044C-A49D-D6B9B38B9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08BACB-8486-0F4A-8F51-24DB1C172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BBEBEB-C6C1-DA46-A369-04226D9AD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297E7ED-743E-8A43-830F-99842E755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F4D682F-B969-A64A-9EC4-868A808A1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8315C98-CD30-B34E-B616-AFAC5954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3F-AD78-4F06-B703-1A5C5C0F959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8E603B2-949E-2B4C-A3BF-3D8394783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EC2BE0E-7A0E-C649-AF2A-B4362072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DA0E-A372-4B53-B363-950D85CB71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0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9118E2-8E61-1549-8620-D7BB62F3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014350-37F4-F844-8EB7-A439C59F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3F-AD78-4F06-B703-1A5C5C0F959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5CCF47-92F9-6449-9BA9-B94F69FA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4546DE-A0D9-AF40-89F3-20DF7C061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DA0E-A372-4B53-B363-950D85CB71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07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4895CD-6F29-7E40-B671-C9AF59B73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3F-AD78-4F06-B703-1A5C5C0F959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CA4E27-8C36-9044-834A-83FC21D2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DDBDE5-0D03-DB45-B69A-5760962A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DA0E-A372-4B53-B363-950D85CB71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42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66F264-AC04-CB41-BD9E-03E44553E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9E2F1-7470-2943-8D24-31A9174B0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C8D2C1-5D5C-CD40-A488-70864F6AC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4946EF-114A-8847-AAB8-D489DAB48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3F-AD78-4F06-B703-1A5C5C0F959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D1B54D-F54A-CC4C-A4E8-11C5539C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D392EB-6627-9944-A8A7-F19F4D69D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DA0E-A372-4B53-B363-950D85CB71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03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3057D-4B0D-FD40-BB7E-B8F814AA0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1B59520-DA11-C94C-AF8A-A1EE40328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589043-CCF0-5F42-AD18-7E6E339A1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3730DD-CDE1-DC4A-85DF-4D96F37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3F-AD78-4F06-B703-1A5C5C0F959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7AD5EE-49F8-7D49-AE93-A08C34F1E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6226DC-1A67-1A4A-8AD9-828BB8FF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DA0E-A372-4B53-B363-950D85CB71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65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218B15F-A932-534A-B00F-8E2826E8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821FDA-6099-6548-86F5-CD538052C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6D90E1-3778-4441-BF3D-341A79EA0B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D9B3F-AD78-4F06-B703-1A5C5C0F959A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E48C16-D005-894D-80EC-8573848EF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310BEB-3631-2E47-B9D9-1B242589C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0DA0E-A372-4B53-B363-950D85CB71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76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group of logos on a black background&#10;&#10;AI-generated content may be incorrect.">
            <a:extLst>
              <a:ext uri="{FF2B5EF4-FFF2-40B4-BE49-F238E27FC236}">
                <a16:creationId xmlns:a16="http://schemas.microsoft.com/office/drawing/2014/main" id="{75A98DA4-4A89-5ADF-BB3A-D7B75450D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01" b="33041"/>
          <a:stretch>
            <a:fillRect/>
          </a:stretch>
        </p:blipFill>
        <p:spPr>
          <a:xfrm>
            <a:off x="3699708" y="5432430"/>
            <a:ext cx="4760499" cy="85132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B0A14E3-62D7-1057-15AA-B8D3F737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970" y="609764"/>
            <a:ext cx="4867619" cy="4093077"/>
          </a:xfrm>
          <a:prstGeom prst="rect">
            <a:avLst/>
          </a:prstGeom>
        </p:spPr>
      </p:pic>
      <p:pic>
        <p:nvPicPr>
          <p:cNvPr id="21" name="Picture 20" descr="A logo with an elephant head and a shield with leaves&#10;&#10;AI-generated content may be incorrect.">
            <a:extLst>
              <a:ext uri="{FF2B5EF4-FFF2-40B4-BE49-F238E27FC236}">
                <a16:creationId xmlns:a16="http://schemas.microsoft.com/office/drawing/2014/main" id="{7EB79C07-E389-3A20-30AD-40E1641ACB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99511"/>
            <a:ext cx="892953" cy="13358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55C7348-BF28-3D54-3513-2169B45A6188}"/>
              </a:ext>
            </a:extLst>
          </p:cNvPr>
          <p:cNvSpPr txBox="1"/>
          <p:nvPr/>
        </p:nvSpPr>
        <p:spPr>
          <a:xfrm>
            <a:off x="573528" y="2645514"/>
            <a:ext cx="54495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LEADERSHIP FEMININ DANS LA GOUVERNANCE LOCALE </a:t>
            </a:r>
          </a:p>
          <a:p>
            <a:pPr algn="ctr"/>
            <a:r>
              <a:rPr lang="fr-FR" sz="3200" b="1" dirty="0"/>
              <a:t>-------</a:t>
            </a:r>
          </a:p>
          <a:p>
            <a:pPr algn="ctr"/>
            <a:r>
              <a:rPr lang="fr-FR" sz="3200" b="1" dirty="0"/>
              <a:t>OÙ EN SOMMES-NOUS AUJOURD’HUI ?</a:t>
            </a:r>
          </a:p>
        </p:txBody>
      </p:sp>
    </p:spTree>
    <p:extLst>
      <p:ext uri="{BB962C8B-B14F-4D97-AF65-F5344CB8AC3E}">
        <p14:creationId xmlns:p14="http://schemas.microsoft.com/office/powerpoint/2010/main" val="257126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DE5B00F-AD5B-CC4C-848A-48CDD9EB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020" y="584864"/>
            <a:ext cx="11233951" cy="2844136"/>
          </a:xfrm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5400">
                <a:latin typeface="Gill Sans Nova"/>
                <a:cs typeface="Calibri"/>
              </a:rPr>
              <a:t>Merci pour votre attention</a:t>
            </a:r>
            <a:endParaRPr lang="fr-FR" sz="6600">
              <a:ln w="0"/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Gill Sans Nova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105078-70E5-2136-5F2E-6DBEF6B91D69}"/>
              </a:ext>
            </a:extLst>
          </p:cNvPr>
          <p:cNvSpPr/>
          <p:nvPr/>
        </p:nvSpPr>
        <p:spPr>
          <a:xfrm>
            <a:off x="0" y="5788979"/>
            <a:ext cx="12192000" cy="1091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que 13" descr="Questions avec un remplissage uni">
            <a:extLst>
              <a:ext uri="{FF2B5EF4-FFF2-40B4-BE49-F238E27FC236}">
                <a16:creationId xmlns:a16="http://schemas.microsoft.com/office/drawing/2014/main" id="{F6D8B119-615C-8F0A-8473-1CB35FED3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3828" y="2961014"/>
            <a:ext cx="1844336" cy="1844336"/>
          </a:xfrm>
          <a:prstGeom prst="rect">
            <a:avLst/>
          </a:prstGeom>
        </p:spPr>
      </p:pic>
      <p:pic>
        <p:nvPicPr>
          <p:cNvPr id="2" name="Picture 1" descr="A group of logos on a black background&#10;&#10;AI-generated content may be incorrect.">
            <a:extLst>
              <a:ext uri="{FF2B5EF4-FFF2-40B4-BE49-F238E27FC236}">
                <a16:creationId xmlns:a16="http://schemas.microsoft.com/office/drawing/2014/main" id="{3E1AB011-2C1B-7608-5FD7-4D435F561A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01" b="33041"/>
          <a:stretch>
            <a:fillRect/>
          </a:stretch>
        </p:blipFill>
        <p:spPr>
          <a:xfrm>
            <a:off x="3699708" y="5432430"/>
            <a:ext cx="4760499" cy="8513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186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frique du Sud - L'Assemblée nationale réunie vendredi pour élire le  prochain président">
            <a:extLst>
              <a:ext uri="{FF2B5EF4-FFF2-40B4-BE49-F238E27FC236}">
                <a16:creationId xmlns:a16="http://schemas.microsoft.com/office/drawing/2014/main" id="{ABC0FD29-B444-D5E0-8DEA-C5E696AD4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7" r="20417"/>
          <a:stretch>
            <a:fillRect/>
          </a:stretch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B0985-68AD-4209-2612-3A97C06D7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fr-FR" sz="3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leadership féminin : Un enjeu stratégique pour nos territoires</a:t>
            </a:r>
            <a:endParaRPr lang="en-US" sz="3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C5E6A-23D6-A551-64D4-1200B46EC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6" y="2743200"/>
            <a:ext cx="5597307" cy="349687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fr-F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Démocratie plus inclusive.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fr-F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Politiques publiques plus efficaces.</a:t>
            </a:r>
          </a:p>
        </p:txBody>
      </p:sp>
    </p:spTree>
    <p:extLst>
      <p:ext uri="{BB962C8B-B14F-4D97-AF65-F5344CB8AC3E}">
        <p14:creationId xmlns:p14="http://schemas.microsoft.com/office/powerpoint/2010/main" val="90658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CF48475-2631-0748-5A47-60DFB766F767}"/>
              </a:ext>
            </a:extLst>
          </p:cNvPr>
          <p:cNvSpPr txBox="1">
            <a:spLocks/>
          </p:cNvSpPr>
          <p:nvPr/>
        </p:nvSpPr>
        <p:spPr>
          <a:xfrm>
            <a:off x="876693" y="741391"/>
            <a:ext cx="8531675" cy="671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LEADERSHIP FÉMININ : UN PROGRÈS INÉGAL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849C0DB4-78E2-10B5-BB7A-446C54F89D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08006" y="1988840"/>
            <a:ext cx="7348233" cy="39366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</a:rPr>
              <a:t>🌍</a:t>
            </a:r>
            <a:r>
              <a:rPr lang="fr-FR" sz="3200" b="1" dirty="0"/>
              <a:t>35,6 %</a:t>
            </a:r>
            <a:r>
              <a:rPr lang="fr-FR" sz="3200" dirty="0"/>
              <a:t> </a:t>
            </a:r>
            <a:r>
              <a:rPr lang="fr-FR" sz="3200" b="1" dirty="0"/>
              <a:t>de femmes </a:t>
            </a:r>
            <a:r>
              <a:rPr lang="fr-FR" sz="3200" dirty="0"/>
              <a:t>(~3 millions)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</a:endParaRP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</a:rPr>
              <a:t>2 pays à </a:t>
            </a:r>
            <a:r>
              <a:rPr lang="en-US" altLang="en-US" sz="2400" b="1" dirty="0">
                <a:latin typeface="Arial" panose="020B0604020202020204" pitchFamily="34" charset="0"/>
              </a:rPr>
              <a:t>50 %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</a:rPr>
              <a:t>½ des pays à </a:t>
            </a:r>
            <a:r>
              <a:rPr lang="en-US" altLang="en-US" sz="2400" b="1" dirty="0">
                <a:latin typeface="Arial" panose="020B0604020202020204" pitchFamily="34" charset="0"/>
              </a:rPr>
              <a:t>&lt; 29 %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  <a:p>
            <a:pPr marL="0" marR="0" lvl="0" indent="0" fontAlgn="base">
              <a:spcBef>
                <a:spcPts val="120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</a:rPr>
              <a:t>🌐 Fortes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</a:rPr>
              <a:t>disparités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</a:rPr>
              <a:t>régionales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marL="0" marR="0" lvl="0" indent="0" fontAlgn="base">
              <a:spcBef>
                <a:spcPts val="120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</a:rPr>
              <a:t>📉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</a:rPr>
              <a:t>26 %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effectLst/>
              </a:rPr>
              <a:t>en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</a:rPr>
              <a:t> Afrique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effectLst/>
              </a:rPr>
              <a:t>subsaharienne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</p:txBody>
      </p:sp>
      <p:pic>
        <p:nvPicPr>
          <p:cNvPr id="17" name="Graphic 16" descr="Earth globe: Africa and Europe with solid fill">
            <a:extLst>
              <a:ext uri="{FF2B5EF4-FFF2-40B4-BE49-F238E27FC236}">
                <a16:creationId xmlns:a16="http://schemas.microsoft.com/office/drawing/2014/main" id="{92D50687-51EF-1EBF-9738-5CF1FF012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7660" y="1412776"/>
            <a:ext cx="4424515" cy="442451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5">
            <a:extLst>
              <a:ext uri="{FF2B5EF4-FFF2-40B4-BE49-F238E27FC236}">
                <a16:creationId xmlns:a16="http://schemas.microsoft.com/office/drawing/2014/main" id="{9AB42B06-E2A9-5626-A14E-DEC07C3BE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87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67ADB7-2F9B-1AA0-0FFC-C33528BE3BB4}"/>
              </a:ext>
            </a:extLst>
          </p:cNvPr>
          <p:cNvSpPr txBox="1">
            <a:spLocks/>
          </p:cNvSpPr>
          <p:nvPr/>
        </p:nvSpPr>
        <p:spPr>
          <a:xfrm>
            <a:off x="3576936" y="81784"/>
            <a:ext cx="7776864" cy="994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Afrique de l’Ouest : une région à plusieurs vitesses</a:t>
            </a:r>
            <a:endParaRPr lang="en-US" sz="28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8" name="Picture 10" descr="Région Afrique De L'Ouest. Carte Des Pays D'Afrique De L'Ouest.  Illustration Vectorielle. Clip Art Libres De Droits, Svg, Vecteurs Et  Illustration. Image 123042218">
            <a:extLst>
              <a:ext uri="{FF2B5EF4-FFF2-40B4-BE49-F238E27FC236}">
                <a16:creationId xmlns:a16="http://schemas.microsoft.com/office/drawing/2014/main" id="{B340A98F-5461-16C2-1F16-CFEB3D8CD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>
            <a:fillRect/>
          </a:stretch>
        </p:blipFill>
        <p:spPr bwMode="auto">
          <a:xfrm>
            <a:off x="263352" y="2238012"/>
            <a:ext cx="2686775" cy="26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20" name="Straight Connector 211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8738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6949A36-CCE6-AF18-C852-977452F92DD0}"/>
              </a:ext>
            </a:extLst>
          </p:cNvPr>
          <p:cNvSpPr txBox="1"/>
          <p:nvPr/>
        </p:nvSpPr>
        <p:spPr>
          <a:xfrm>
            <a:off x="3576936" y="1772816"/>
            <a:ext cx="8351712" cy="4369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/>
              <a:t>Moyenne : </a:t>
            </a:r>
            <a:r>
              <a:rPr lang="en-US" sz="3000" b="1"/>
              <a:t>~22 %</a:t>
            </a:r>
            <a:r>
              <a:rPr lang="en-US" sz="3000"/>
              <a:t> (en dessous du niveau mondial) </a:t>
            </a:r>
          </a:p>
          <a:p>
            <a:pPr>
              <a:spcAft>
                <a:spcPts val="600"/>
              </a:spcAft>
            </a:pPr>
            <a:r>
              <a:rPr lang="en-US" sz="3000"/>
              <a:t>🌟 </a:t>
            </a:r>
            <a:r>
              <a:rPr lang="en-US" sz="3000" b="1"/>
              <a:t>Leader regional : 40% - 47%</a:t>
            </a:r>
          </a:p>
          <a:p>
            <a:pPr>
              <a:spcAft>
                <a:spcPts val="600"/>
              </a:spcAft>
            </a:pPr>
            <a:r>
              <a:rPr lang="en-US" sz="3000" b="1" u="sng"/>
              <a:t>Sénégal</a:t>
            </a:r>
            <a:r>
              <a:rPr lang="en-US" sz="3000"/>
              <a:t>, Cabo Verde, Guinée équatoriale</a:t>
            </a:r>
            <a:endParaRPr lang="en-US" sz="3000" b="1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/>
              <a:t>📈 </a:t>
            </a:r>
            <a:r>
              <a:rPr lang="en-US" sz="3000" b="1"/>
              <a:t>Intermédiaire : 30–35 %</a:t>
            </a:r>
          </a:p>
          <a:p>
            <a:pPr>
              <a:spcAft>
                <a:spcPts val="600"/>
              </a:spcAft>
            </a:pPr>
            <a:r>
              <a:rPr lang="en-US" sz="3000"/>
              <a:t>Sierra Leone, </a:t>
            </a:r>
            <a:r>
              <a:rPr lang="en-US" sz="3000" b="1"/>
              <a:t>Côte d’Ivoire (32,65%) </a:t>
            </a:r>
            <a:r>
              <a:rPr lang="en-US" sz="3000"/>
              <a:t>et Mauritanie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/>
              <a:t>⚠️ Retard :</a:t>
            </a:r>
            <a:endParaRPr lang="en-US" sz="3000"/>
          </a:p>
          <a:p>
            <a:pPr>
              <a:spcAft>
                <a:spcPts val="600"/>
              </a:spcAft>
            </a:pPr>
            <a:r>
              <a:rPr lang="en-US" sz="3000"/>
              <a:t>Plusieurs pays restent </a:t>
            </a:r>
            <a:r>
              <a:rPr lang="en-US" sz="3000" b="1"/>
              <a:t>en dessous de 15 %</a:t>
            </a:r>
            <a:endParaRPr lang="en-US" sz="3000" dirty="0"/>
          </a:p>
        </p:txBody>
      </p:sp>
      <p:sp>
        <p:nvSpPr>
          <p:cNvPr id="2" name="AutoShape 2" descr="Une carte des pays de l'Afrique de l'Ouest | Download Scientific Diagram">
            <a:extLst>
              <a:ext uri="{FF2B5EF4-FFF2-40B4-BE49-F238E27FC236}">
                <a16:creationId xmlns:a16="http://schemas.microsoft.com/office/drawing/2014/main" id="{431943F2-86FB-3A51-388B-D7606EECC1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63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870BBA-3276-1EAD-4B50-545E904F2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C5AB-07DE-509C-7FEF-CE5C6BCBF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8163"/>
            <a:ext cx="3687491" cy="210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/>
              <a:t>UNE RÉALITÉ À CONSIDÉRER</a:t>
            </a:r>
            <a:endParaRPr lang="en-US" sz="3200" dirty="0"/>
          </a:p>
        </p:txBody>
      </p:sp>
      <p:pic>
        <p:nvPicPr>
          <p:cNvPr id="12" name="Picture 11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660AB522-4289-78E2-00B8-DA7173D73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44"/>
          <a:stretch>
            <a:fillRect/>
          </a:stretch>
        </p:blipFill>
        <p:spPr>
          <a:xfrm>
            <a:off x="-2" y="10"/>
            <a:ext cx="12192002" cy="3428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EC81CC9-EAC3-3907-9268-3A583E3B6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00" y="3401858"/>
            <a:ext cx="12207200" cy="123363"/>
            <a:chOff x="-5025" y="6737718"/>
            <a:chExt cx="12207200" cy="12336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5915B0-4647-B7BB-3CDF-D62A16FCB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A416CD1-48B0-ADCA-33F6-A12FBD9EE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F96B9-93D3-33AE-6540-CA777732B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1546" y="4088724"/>
            <a:ext cx="6012254" cy="2171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>
              <a:spcAft>
                <a:spcPts val="1200"/>
              </a:spcAft>
            </a:pPr>
            <a:r>
              <a:rPr lang="en-US" sz="3200" dirty="0"/>
              <a:t>👉 La </a:t>
            </a:r>
            <a:r>
              <a:rPr lang="en-US" sz="3200" dirty="0" err="1"/>
              <a:t>démocratie</a:t>
            </a:r>
            <a:r>
              <a:rPr lang="en-US" sz="3200" dirty="0"/>
              <a:t> locale </a:t>
            </a:r>
            <a:r>
              <a:rPr lang="en-US" sz="3200" dirty="0" err="1"/>
              <a:t>reste</a:t>
            </a:r>
            <a:r>
              <a:rPr lang="en-US" sz="3200" dirty="0"/>
              <a:t> </a:t>
            </a:r>
            <a:r>
              <a:rPr lang="en-US" sz="3200" dirty="0" err="1"/>
              <a:t>incomplète</a:t>
            </a:r>
            <a:r>
              <a:rPr lang="en-US" sz="3200" dirty="0"/>
              <a:t>.</a:t>
            </a:r>
          </a:p>
          <a:p>
            <a:pPr marL="0">
              <a:spcAft>
                <a:spcPts val="1200"/>
              </a:spcAft>
            </a:pPr>
            <a:r>
              <a:rPr lang="en-US" sz="3200" dirty="0"/>
              <a:t>👉 Elle ne </a:t>
            </a:r>
            <a:r>
              <a:rPr lang="en-US" sz="3200" dirty="0" err="1"/>
              <a:t>reflète</a:t>
            </a:r>
            <a:r>
              <a:rPr lang="en-US" sz="3200" dirty="0"/>
              <a:t> pas toute la </a:t>
            </a:r>
            <a:r>
              <a:rPr lang="en-US" sz="3200" dirty="0" err="1"/>
              <a:t>diversité</a:t>
            </a:r>
            <a:r>
              <a:rPr lang="en-US" sz="3200" b="1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940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9ABAE-92AF-96AE-F3B6-449B7A67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levier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déterminant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les cadres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législatifs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 descr="A group of people in a room&#10;&#10;Description automatically generated">
            <a:extLst>
              <a:ext uri="{FF2B5EF4-FFF2-40B4-BE49-F238E27FC236}">
                <a16:creationId xmlns:a16="http://schemas.microsoft.com/office/drawing/2014/main" id="{A40430AB-47D1-F9A4-FB19-C207BB9E51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1" r="18215" b="-2"/>
          <a:stretch>
            <a:fillRect/>
          </a:stretch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E1FA7-A637-CEBE-F3D4-80B676E3F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409" y="2470245"/>
            <a:ext cx="4156512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Quotas et </a:t>
            </a:r>
            <a:r>
              <a:rPr lang="en-US" sz="3200" dirty="0" err="1"/>
              <a:t>mécanismes</a:t>
            </a:r>
            <a:r>
              <a:rPr lang="en-US" sz="3200" dirty="0"/>
              <a:t> de </a:t>
            </a:r>
            <a:r>
              <a:rPr lang="en-US" sz="3200" dirty="0" err="1"/>
              <a:t>parité</a:t>
            </a:r>
            <a:r>
              <a:rPr lang="en-US" sz="32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Impact </a:t>
            </a:r>
            <a:r>
              <a:rPr lang="en-US" sz="3200" dirty="0" err="1"/>
              <a:t>démontré</a:t>
            </a:r>
            <a:r>
              <a:rPr lang="en-US" sz="3200" dirty="0"/>
              <a:t> sur la </a:t>
            </a:r>
            <a:r>
              <a:rPr lang="en-US" sz="3200" dirty="0" err="1"/>
              <a:t>représentation</a:t>
            </a:r>
            <a:r>
              <a:rPr lang="en-US" sz="32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/>
              <a:t>Condition </a:t>
            </a:r>
            <a:r>
              <a:rPr lang="en-US" sz="3200" b="1" dirty="0" err="1"/>
              <a:t>clé</a:t>
            </a:r>
            <a:r>
              <a:rPr lang="en-US" sz="3200" b="1" dirty="0"/>
              <a:t> : application effective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441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4EFE7-6851-AA33-1E7A-764FE49B7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EE86D-B5F3-0AAF-FF3A-E4C11D0C4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276023"/>
            <a:ext cx="10515600" cy="759619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Persistance</a:t>
            </a:r>
            <a:r>
              <a:rPr lang="en-US" b="1" dirty="0"/>
              <a:t> </a:t>
            </a:r>
            <a:r>
              <a:rPr lang="en-US" b="1" dirty="0" err="1"/>
              <a:t>d’obstacles</a:t>
            </a:r>
            <a:r>
              <a:rPr lang="en-US" b="1" dirty="0"/>
              <a:t> </a:t>
            </a:r>
            <a:r>
              <a:rPr lang="en-US" b="1" dirty="0" err="1"/>
              <a:t>structurels</a:t>
            </a:r>
            <a:endParaRPr lang="en-US" b="1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C33C159-F49F-CE6E-9F38-936F6E2EE658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14567772"/>
              </p:ext>
            </p:extLst>
          </p:nvPr>
        </p:nvGraphicFramePr>
        <p:xfrm>
          <a:off x="0" y="0"/>
          <a:ext cx="12072663" cy="6525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755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AA2C7-CB84-13B1-632A-2D6F32E7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>
              <a:spcBef>
                <a:spcPts val="600"/>
              </a:spcBef>
            </a:pPr>
            <a:r>
              <a:rPr lang="fr-FR" sz="4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 face à ces défis, l’enjeu aujourd’hui n’est plus de constater, </a:t>
            </a:r>
            <a:r>
              <a:rPr lang="fr-FR" sz="4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 d’agir</a:t>
            </a:r>
            <a:r>
              <a:rPr lang="fr-FR" sz="4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fr-FR" sz="4600" b="1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50E08-0613-AC8F-C9BB-13003DA96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3600" dirty="0"/>
              <a:t>Renforcer durablement le leadership des femmes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3600" dirty="0"/>
              <a:t>Consolider les cadres institutionnels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3600" dirty="0"/>
              <a:t>Garantir l’accès effectifs aux droits et espaces de décisions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ABE2BA-253E-45B4-B083-03061BF548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57" r="2239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5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45CCD-58FF-1833-4C0D-94CA2851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5" y="741391"/>
            <a:ext cx="5256584" cy="1103433"/>
          </a:xfrm>
        </p:spPr>
        <p:txBody>
          <a:bodyPr anchor="ctr">
            <a:normAutofit/>
          </a:bodyPr>
          <a:lstStyle/>
          <a:p>
            <a:r>
              <a:rPr lang="fr-F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choix est déjà fait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14366-3A5A-8B24-5970-5DA138652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1" y="2132856"/>
            <a:ext cx="5750324" cy="439248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👉 Une gouvernance locale plus inclusive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👉 Une responsabilité collective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r-FR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3200" b="1" dirty="0"/>
              <a:t>C’est à ce prix que la gouvernance locale sera véritablement inclusive et représentative.</a:t>
            </a:r>
            <a:endParaRPr lang="fr-FR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🇨🇮La nouvelle composition du Bureau du Sénat, à l'issue de la séance  plénière de renouvellement tenue le 17 février 2026. #KandiaCamara #Sénat">
            <a:extLst>
              <a:ext uri="{FF2B5EF4-FFF2-40B4-BE49-F238E27FC236}">
                <a16:creationId xmlns:a16="http://schemas.microsoft.com/office/drawing/2014/main" id="{31B4264E-813C-7C44-A1E1-4386D835C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7"/>
          <a:stretch>
            <a:fillRect/>
          </a:stretch>
        </p:blipFill>
        <p:spPr bwMode="auto">
          <a:xfrm>
            <a:off x="6096000" y="10"/>
            <a:ext cx="6095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45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164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6692</TotalTime>
  <Words>279</Words>
  <Application>Microsoft Office PowerPoint</Application>
  <PresentationFormat>Widescreen</PresentationFormat>
  <Paragraphs>51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Courier New</vt:lpstr>
      <vt:lpstr>Gill Sans Nova</vt:lpstr>
      <vt:lpstr>Tahoma</vt:lpstr>
      <vt:lpstr>Wingdings</vt:lpstr>
      <vt:lpstr>Thème Office</vt:lpstr>
      <vt:lpstr>PowerPoint Presentation</vt:lpstr>
      <vt:lpstr>Le leadership féminin : Un enjeu stratégique pour nos territoires</vt:lpstr>
      <vt:lpstr>PowerPoint Presentation</vt:lpstr>
      <vt:lpstr>PowerPoint Presentation</vt:lpstr>
      <vt:lpstr>UNE RÉALITÉ À CONSIDÉRER</vt:lpstr>
      <vt:lpstr>Un levier déterminant : les cadres législatifs</vt:lpstr>
      <vt:lpstr>Persistance d’obstacles structurels</vt:lpstr>
      <vt:lpstr>Mais face à ces défis, l’enjeu aujourd’hui n’est plus de constater, mais d’agir.</vt:lpstr>
      <vt:lpstr>Le choix est déjà fait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Anna BAILLY</dc:creator>
  <cp:lastModifiedBy>Anna Marie Chantal Bailly-Traore</cp:lastModifiedBy>
  <cp:revision>81</cp:revision>
  <dcterms:created xsi:type="dcterms:W3CDTF">2020-12-11T13:53:24Z</dcterms:created>
  <dcterms:modified xsi:type="dcterms:W3CDTF">2026-03-27T00:39:05Z</dcterms:modified>
</cp:coreProperties>
</file>